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40"/>
  </p:notesMasterIdLst>
  <p:handoutMasterIdLst>
    <p:handoutMasterId r:id="rId41"/>
  </p:handoutMasterIdLst>
  <p:sldIdLst>
    <p:sldId id="256" r:id="rId5"/>
    <p:sldId id="312" r:id="rId6"/>
    <p:sldId id="263" r:id="rId7"/>
    <p:sldId id="287" r:id="rId8"/>
    <p:sldId id="313" r:id="rId9"/>
    <p:sldId id="315" r:id="rId10"/>
    <p:sldId id="316" r:id="rId11"/>
    <p:sldId id="289" r:id="rId12"/>
    <p:sldId id="290" r:id="rId13"/>
    <p:sldId id="291" r:id="rId14"/>
    <p:sldId id="292" r:id="rId15"/>
    <p:sldId id="293" r:id="rId16"/>
    <p:sldId id="317" r:id="rId17"/>
    <p:sldId id="318" r:id="rId18"/>
    <p:sldId id="294" r:id="rId19"/>
    <p:sldId id="319" r:id="rId20"/>
    <p:sldId id="320" r:id="rId21"/>
    <p:sldId id="321" r:id="rId22"/>
    <p:sldId id="295" r:id="rId23"/>
    <p:sldId id="296" r:id="rId24"/>
    <p:sldId id="329" r:id="rId25"/>
    <p:sldId id="306" r:id="rId26"/>
    <p:sldId id="337" r:id="rId27"/>
    <p:sldId id="341" r:id="rId28"/>
    <p:sldId id="307" r:id="rId29"/>
    <p:sldId id="333" r:id="rId30"/>
    <p:sldId id="330" r:id="rId31"/>
    <p:sldId id="334" r:id="rId32"/>
    <p:sldId id="331" r:id="rId33"/>
    <p:sldId id="335" r:id="rId34"/>
    <p:sldId id="332" r:id="rId35"/>
    <p:sldId id="336" r:id="rId36"/>
    <p:sldId id="342" r:id="rId37"/>
    <p:sldId id="343" r:id="rId38"/>
    <p:sldId id="34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0" autoAdjust="0"/>
    <p:restoredTop sz="94719"/>
  </p:normalViewPr>
  <p:slideViewPr>
    <p:cSldViewPr snapToGrid="0">
      <p:cViewPr varScale="1">
        <p:scale>
          <a:sx n="152" d="100"/>
          <a:sy n="152" d="100"/>
        </p:scale>
        <p:origin x="1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19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way for non-AMC RMACC members to access CURC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26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76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34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this method of data transfer has a maximum file size of 10GB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45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ondemand.rc.colorado.edu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alpine_in_your_browser_with_ood_prime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gateways/OnDemand.html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urc.readthedocs.io/en/latest/gateways/jupyterhub.html?#creating-your-own-custom-jupyter-kernel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urc.readthedocs.io/en/latest/gateways/OnDemand.html#installing-dependencies-for-rstudio-currently-available-only-on-alpine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urc.readthedocs.io/en/latest/gateways/OnDemand.html#installing-vs-code-server-extensions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ondemand-rmacc.rc.colorado.ed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dentity.access-ci.org/new-user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" TargetMode="External"/><Relationship Id="rId2" Type="http://schemas.openxmlformats.org/officeDocument/2006/relationships/hyperlink" Target="https://ondemand.rc.colorado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915" y="0"/>
            <a:ext cx="12557879" cy="6864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520" y="712774"/>
            <a:ext cx="11277600" cy="2425281"/>
          </a:xfrm>
          <a:effectLst/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glow rad="825500">
                    <a:prstClr val="black">
                      <a:alpha val="25000"/>
                    </a:prstClr>
                  </a:glow>
                </a:effectLst>
                <a:ea typeface="+mj-lt"/>
                <a:cs typeface="+mj-lt"/>
              </a:rPr>
              <a:t>Alpine in your Browser with Open OnDemand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C2C8-F3ED-B5AD-CB51-D003D197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Logging In (RMACC Users Only)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246D7-7717-166A-8C2F-A1583FE3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2699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Select your identity provider. </a:t>
            </a:r>
          </a:p>
          <a:p>
            <a:pPr lvl="1"/>
            <a:r>
              <a:rPr lang="en-US" dirty="0">
                <a:cs typeface="Arial"/>
              </a:rPr>
              <a:t>If you are a CSU user, select ‘Colorado State University’</a:t>
            </a:r>
          </a:p>
          <a:p>
            <a:pPr lvl="1"/>
            <a:r>
              <a:rPr lang="en-US" dirty="0">
                <a:cs typeface="Arial"/>
              </a:rPr>
              <a:t>If you are from </a:t>
            </a:r>
            <a:r>
              <a:rPr lang="en-US" b="1" dirty="0">
                <a:cs typeface="Arial"/>
              </a:rPr>
              <a:t>any</a:t>
            </a:r>
            <a:r>
              <a:rPr lang="en-US" dirty="0">
                <a:cs typeface="Arial"/>
              </a:rPr>
              <a:t> other institution, select ‘ACCESS CI (XSEDE)’</a:t>
            </a: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6DCCE72-C2B2-9351-14D5-2A4A4C86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758" y="3095536"/>
            <a:ext cx="6928484" cy="29609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4816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C2C8-F3ED-B5AD-CB51-D003D197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171"/>
            <a:ext cx="594255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Logging In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246D7-7717-166A-8C2F-A1583FE30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52676"/>
            <a:ext cx="5181600" cy="295264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CU Boulder: Authenticate with your </a:t>
            </a:r>
            <a:r>
              <a:rPr lang="en-US" dirty="0" err="1"/>
              <a:t>Identikey</a:t>
            </a:r>
            <a:r>
              <a:rPr lang="en-US" dirty="0"/>
              <a:t> and Password</a:t>
            </a:r>
          </a:p>
          <a:p>
            <a:r>
              <a:rPr lang="en-US" dirty="0"/>
              <a:t>CSU: Authenticate with your EID and Password</a:t>
            </a:r>
          </a:p>
          <a:p>
            <a:r>
              <a:rPr lang="en-US" dirty="0"/>
              <a:t>RMACC: You will be redirected to the ACCESS-CI login page</a:t>
            </a:r>
          </a:p>
          <a:p>
            <a:pPr lvl="1"/>
            <a:r>
              <a:rPr lang="en-US" sz="2800" dirty="0"/>
              <a:t>Use your ACCESS username and password</a:t>
            </a:r>
            <a:endParaRPr lang="en-US" sz="2800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2E4E7D-FA29-54BB-F494-398B0BFF1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46" r="7149"/>
          <a:stretch/>
        </p:blipFill>
        <p:spPr>
          <a:xfrm>
            <a:off x="7583649" y="1440544"/>
            <a:ext cx="3542950" cy="39769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4128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BB33780-879B-2117-7E03-1D30E875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365125"/>
            <a:ext cx="5016127" cy="28362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AC2C8-F3ED-B5AD-CB51-D003D197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Logging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246D7-7717-166A-8C2F-A1583FE30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Arial"/>
              </a:rPr>
              <a:t>Duo 2-Factor Authentication is a requirement for the security of our systems. </a:t>
            </a:r>
          </a:p>
          <a:p>
            <a:r>
              <a:rPr lang="en-US" dirty="0">
                <a:cs typeface="Arial"/>
              </a:rPr>
              <a:t>CU Boulder and CSU users must have this configured prior to logging in</a:t>
            </a:r>
          </a:p>
          <a:p>
            <a:r>
              <a:rPr lang="en-US" dirty="0">
                <a:cs typeface="Arial"/>
              </a:rPr>
              <a:t>RMACC users will be prompted to set up Duo 2FA upon logging in for the first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B07F2F-E14F-F610-7C19-6A22C5C64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560" y="2274138"/>
            <a:ext cx="3229639" cy="34865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5437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Logging in to Open OnDemand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01C20D8-FCAC-25B6-979E-1DE1563C3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  <a:hlinkClick r:id="rId2"/>
              </a:rPr>
              <a:t>https://ondemand.rc.colorado.edu/</a:t>
            </a:r>
          </a:p>
          <a:p>
            <a:r>
              <a:rPr lang="en-US" dirty="0">
                <a:cs typeface="Arial"/>
                <a:hlinkClick r:id="rId2"/>
              </a:rPr>
              <a:t>https://ondemand-rmacc.rc.colorado.edu</a:t>
            </a:r>
            <a:r>
              <a:rPr lang="en-US" dirty="0">
                <a:cs typeface="Arial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9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Features of Open OnDemand</a:t>
            </a:r>
          </a:p>
        </p:txBody>
      </p:sp>
    </p:spTree>
    <p:extLst>
      <p:ext uri="{BB962C8B-B14F-4D97-AF65-F5344CB8AC3E}">
        <p14:creationId xmlns:p14="http://schemas.microsoft.com/office/powerpoint/2010/main" val="414623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E67140D-47D6-6157-10E3-5A572B433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OnDemand Home Page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7EAE79-1870-FECA-6779-74008E3D5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From the home page, you can access the following Open OnDemand Features:</a:t>
            </a:r>
          </a:p>
          <a:p>
            <a:pPr lvl="1"/>
            <a:r>
              <a:rPr lang="en-US" dirty="0">
                <a:cs typeface="Arial"/>
              </a:rPr>
              <a:t>Files</a:t>
            </a:r>
          </a:p>
          <a:p>
            <a:pPr lvl="1"/>
            <a:r>
              <a:rPr lang="en-US" dirty="0">
                <a:cs typeface="Arial"/>
              </a:rPr>
              <a:t>Jobs</a:t>
            </a:r>
          </a:p>
          <a:p>
            <a:pPr lvl="1"/>
            <a:r>
              <a:rPr lang="en-US" dirty="0">
                <a:cs typeface="Arial"/>
              </a:rPr>
              <a:t>Clusters</a:t>
            </a:r>
          </a:p>
          <a:p>
            <a:pPr lvl="1"/>
            <a:r>
              <a:rPr lang="en-US" dirty="0">
                <a:cs typeface="Arial"/>
              </a:rPr>
              <a:t>Interactive Apps</a:t>
            </a:r>
          </a:p>
          <a:p>
            <a:pPr lvl="1"/>
            <a:r>
              <a:rPr lang="en-US" dirty="0">
                <a:cs typeface="Arial"/>
              </a:rPr>
              <a:t>My Interactive Sessions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319241-80E1-E899-C048-554DC6B9F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18" y="4831849"/>
            <a:ext cx="10908163" cy="8788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3398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B739-78B2-B467-51E4-23CF354FF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FF64F-E980-9E17-B0CA-AEBC000698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Arial"/>
              </a:rPr>
              <a:t>Open OnDemand allows you to navigate and manipulate your files</a:t>
            </a:r>
          </a:p>
          <a:p>
            <a:r>
              <a:rPr lang="en-US" dirty="0">
                <a:cs typeface="Arial"/>
              </a:rPr>
              <a:t>You can access your entire CURC filesystem using this tool: </a:t>
            </a:r>
          </a:p>
          <a:p>
            <a:pPr lvl="1"/>
            <a:r>
              <a:rPr lang="en-US" dirty="0">
                <a:cs typeface="Arial"/>
              </a:rPr>
              <a:t>/home</a:t>
            </a:r>
          </a:p>
          <a:p>
            <a:pPr lvl="1"/>
            <a:r>
              <a:rPr lang="en-US" dirty="0">
                <a:cs typeface="Arial"/>
              </a:rPr>
              <a:t>/projects</a:t>
            </a:r>
          </a:p>
          <a:p>
            <a:pPr lvl="1"/>
            <a:r>
              <a:rPr lang="en-US" dirty="0">
                <a:cs typeface="Arial"/>
              </a:rPr>
              <a:t>/scratch/alpine</a:t>
            </a:r>
          </a:p>
          <a:p>
            <a:pPr lvl="1"/>
            <a:r>
              <a:rPr lang="en-US" dirty="0">
                <a:cs typeface="Arial"/>
              </a:rPr>
              <a:t>/pl (if applicable)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4C775F-6B91-AA0E-6E6D-322EA3EA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379220"/>
            <a:ext cx="5624264" cy="35061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6096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96B1-0AE9-78D3-77BC-2C745EF1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DAFDA-1237-140B-F689-56A5DC0605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On the files page you can:</a:t>
            </a:r>
          </a:p>
          <a:p>
            <a:pPr lvl="1"/>
            <a:r>
              <a:rPr lang="en-US" dirty="0">
                <a:cs typeface="Arial"/>
              </a:rPr>
              <a:t>Upload data</a:t>
            </a:r>
          </a:p>
          <a:p>
            <a:pPr lvl="1"/>
            <a:r>
              <a:rPr lang="en-US" dirty="0">
                <a:cs typeface="Arial"/>
              </a:rPr>
              <a:t>Download files</a:t>
            </a:r>
          </a:p>
          <a:p>
            <a:pPr lvl="1"/>
            <a:r>
              <a:rPr lang="en-US" dirty="0">
                <a:cs typeface="Arial"/>
              </a:rPr>
              <a:t>Create new files</a:t>
            </a:r>
          </a:p>
          <a:p>
            <a:pPr lvl="1"/>
            <a:r>
              <a:rPr lang="en-US" dirty="0">
                <a:cs typeface="Arial"/>
              </a:rPr>
              <a:t>Edit files </a:t>
            </a:r>
          </a:p>
          <a:p>
            <a:pPr lvl="1"/>
            <a:r>
              <a:rPr lang="en-US" dirty="0">
                <a:cs typeface="Arial"/>
              </a:rPr>
              <a:t>Copy/move data</a:t>
            </a:r>
          </a:p>
          <a:p>
            <a:pPr lvl="1"/>
            <a:r>
              <a:rPr lang="en-US" dirty="0">
                <a:cs typeface="Arial"/>
              </a:rPr>
              <a:t>Delete files </a:t>
            </a:r>
          </a:p>
          <a:p>
            <a:pPr lvl="1"/>
            <a:r>
              <a:rPr lang="en-US" dirty="0">
                <a:cs typeface="Arial"/>
              </a:rPr>
              <a:t>Create directories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037BA7-AB2A-AC5A-95BD-8C488817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510" y="2525119"/>
            <a:ext cx="6743010" cy="2462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3223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File Transfer</a:t>
            </a:r>
          </a:p>
        </p:txBody>
      </p:sp>
    </p:spTree>
    <p:extLst>
      <p:ext uri="{BB962C8B-B14F-4D97-AF65-F5344CB8AC3E}">
        <p14:creationId xmlns:p14="http://schemas.microsoft.com/office/powerpoint/2010/main" val="528205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BCE7-CAF3-473F-EA40-7467D0FD1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AB407-F42E-FC79-3612-515384842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56205"/>
            <a:ext cx="5181600" cy="1382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Open OnDemand allows you to open a terminal in your browser, no SSH required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AA5EC-0B12-45D3-EEC6-EE6258CCE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019800" y="945209"/>
            <a:ext cx="5921767" cy="45851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7704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Alpine in your Browser with Open OnDemand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5"/>
            <a:ext cx="10870324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Instructors: Brandon Reyes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2500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https://github.com/ResearchComputing/alpine_in_your_browser_with_ood_primer</a:t>
            </a:r>
            <a:r>
              <a:rPr lang="en-US" sz="2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F45B275-0DF4-1A76-3450-182F41686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Terminal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BB54B-06B9-A068-E963-582374936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00"/>
          <a:stretch/>
        </p:blipFill>
        <p:spPr>
          <a:xfrm>
            <a:off x="1358295" y="1600085"/>
            <a:ext cx="9475410" cy="378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55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Interactive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0A807-7193-20CD-5CBA-8C87969735EB}"/>
              </a:ext>
            </a:extLst>
          </p:cNvPr>
          <p:cNvSpPr txBox="1"/>
          <p:nvPr/>
        </p:nvSpPr>
        <p:spPr>
          <a:xfrm>
            <a:off x="1047003" y="4857801"/>
            <a:ext cx="9184605" cy="46166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bevel/>
          </a:ln>
          <a:effectLst>
            <a:glow rad="70128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https://curc.readthedocs.io/en/latest/gateways/OnDemand.html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4229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0C34-2EA4-BD19-DE95-509FF388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Interactive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74E63-951E-86F1-DEFF-19279B3D4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94120" cy="40792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Arial"/>
              </a:rPr>
              <a:t>Interactive apps are comprised of built-in Graphical User Interfaces (GUIs) for many of the most popular research applications</a:t>
            </a:r>
          </a:p>
          <a:p>
            <a:r>
              <a:rPr lang="en-US" dirty="0">
                <a:cs typeface="Arial"/>
              </a:rPr>
              <a:t>Current Offerings Include:</a:t>
            </a:r>
          </a:p>
          <a:p>
            <a:pPr lvl="1"/>
            <a:r>
              <a:rPr lang="en-US" dirty="0" err="1">
                <a:cs typeface="Arial"/>
              </a:rPr>
              <a:t>Jupyter</a:t>
            </a:r>
            <a:r>
              <a:rPr lang="en-US" dirty="0">
                <a:cs typeface="Arial"/>
              </a:rPr>
              <a:t> Notebooks</a:t>
            </a:r>
          </a:p>
          <a:p>
            <a:pPr lvl="1"/>
            <a:r>
              <a:rPr lang="en-US" dirty="0">
                <a:cs typeface="Arial"/>
              </a:rPr>
              <a:t>Remote desktop (Core Desktop)</a:t>
            </a:r>
          </a:p>
          <a:p>
            <a:pPr lvl="1"/>
            <a:r>
              <a:rPr lang="en-US" dirty="0">
                <a:cs typeface="Arial"/>
              </a:rPr>
              <a:t>RStudio</a:t>
            </a:r>
          </a:p>
          <a:p>
            <a:pPr lvl="1"/>
            <a:r>
              <a:rPr lang="en-US" dirty="0">
                <a:cs typeface="Arial"/>
              </a:rPr>
              <a:t>MATLAB</a:t>
            </a:r>
          </a:p>
          <a:p>
            <a:pPr lvl="1"/>
            <a:r>
              <a:rPr lang="en-US" dirty="0">
                <a:cs typeface="Arial"/>
              </a:rPr>
              <a:t>VS Code-Server</a:t>
            </a:r>
          </a:p>
          <a:p>
            <a:pPr lvl="1"/>
            <a:r>
              <a:rPr lang="en-US" dirty="0">
                <a:cs typeface="Arial"/>
              </a:rPr>
              <a:t>…with more coming soon!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C3750B6-C762-83C5-BAA5-B21B3139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480" y="365125"/>
            <a:ext cx="2803899" cy="57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3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0C34-2EA4-BD19-DE95-509FF3880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861183" cy="1325563"/>
          </a:xfrm>
        </p:spPr>
        <p:txBody>
          <a:bodyPr/>
          <a:lstStyle/>
          <a:p>
            <a:r>
              <a:rPr lang="en-US" dirty="0"/>
              <a:t>Interactive Apps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74E63-951E-86F1-DEFF-19279B3D4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52797"/>
            <a:ext cx="9413147" cy="35517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cs typeface="Arial"/>
              </a:rPr>
              <a:t>Each app comes with two spawning options: </a:t>
            </a:r>
          </a:p>
          <a:p>
            <a:pPr lvl="1"/>
            <a:r>
              <a:rPr lang="en-US" sz="2800" dirty="0">
                <a:cs typeface="Arial"/>
              </a:rPr>
              <a:t>‘Custom’ allows you to spawn a session with customizable configurations</a:t>
            </a:r>
          </a:p>
          <a:p>
            <a:pPr lvl="2"/>
            <a:r>
              <a:rPr lang="en-US" sz="2400" u="sng" dirty="0">
                <a:cs typeface="Arial"/>
              </a:rPr>
              <a:t>If your configurations are incompatible, your job will not run!</a:t>
            </a:r>
          </a:p>
          <a:p>
            <a:pPr lvl="1"/>
            <a:r>
              <a:rPr lang="en-US" sz="2800" dirty="0">
                <a:cs typeface="Arial"/>
              </a:rPr>
              <a:t>‘Presets’ allows you to spawn a session with common, functional configurations</a:t>
            </a:r>
          </a:p>
          <a:p>
            <a:pPr lvl="2"/>
            <a:r>
              <a:rPr lang="en-US" sz="2400" dirty="0">
                <a:cs typeface="Arial"/>
              </a:rPr>
              <a:t>Works ‘out of the box’</a:t>
            </a:r>
          </a:p>
        </p:txBody>
      </p:sp>
    </p:spTree>
    <p:extLst>
      <p:ext uri="{BB962C8B-B14F-4D97-AF65-F5344CB8AC3E}">
        <p14:creationId xmlns:p14="http://schemas.microsoft.com/office/powerpoint/2010/main" val="4126962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372F-07B8-6229-82A0-51C920B9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Application Inputs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08C349F-AAC2-0F63-E965-C23532794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792776"/>
              </p:ext>
            </p:extLst>
          </p:nvPr>
        </p:nvGraphicFramePr>
        <p:xfrm>
          <a:off x="773649" y="1690688"/>
          <a:ext cx="9922314" cy="4114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1157">
                  <a:extLst>
                    <a:ext uri="{9D8B030D-6E8A-4147-A177-3AD203B41FA5}">
                      <a16:colId xmlns:a16="http://schemas.microsoft.com/office/drawing/2014/main" val="1255088926"/>
                    </a:ext>
                  </a:extLst>
                </a:gridCol>
                <a:gridCol w="4961157">
                  <a:extLst>
                    <a:ext uri="{9D8B030D-6E8A-4147-A177-3AD203B41FA5}">
                      <a16:colId xmlns:a16="http://schemas.microsoft.com/office/drawing/2014/main" val="1129968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51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Possible options are Alpine and Blanca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657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account you would like to use: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CU Boulder value → “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ucb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-general”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CSU value → “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csu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-general”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RMACC value → “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rmacc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-general”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AMC value → “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amc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-general”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use project allocations e.g. “ucbXXX_asc1”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585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Partition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Specifies a particular node type to use e.g. “</a:t>
                      </a:r>
                      <a:r>
                        <a:rPr lang="en-US" sz="1400" dirty="0" err="1"/>
                        <a:t>ahub</a:t>
                      </a:r>
                      <a:r>
                        <a:rPr lang="en-US" sz="14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835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The number of physical CPU cores for the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3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 [GB]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The total amount of memory allocated for the Job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01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QoS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Quality of Service (QoS) constrains or modifies certain job characteristics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52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The duration of the job, in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207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859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085" y="1684014"/>
            <a:ext cx="5626915" cy="4288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Arial"/>
              </a:rPr>
              <a:t>You can spawn a </a:t>
            </a:r>
            <a:r>
              <a:rPr lang="en-US" sz="2400" dirty="0" err="1">
                <a:cs typeface="Arial"/>
              </a:rPr>
              <a:t>Jupyter</a:t>
            </a:r>
            <a:r>
              <a:rPr lang="en-US" sz="2400" dirty="0">
                <a:cs typeface="Arial"/>
              </a:rPr>
              <a:t> Notebook using </a:t>
            </a:r>
            <a:r>
              <a:rPr lang="en-US" sz="2400" dirty="0" err="1">
                <a:cs typeface="Arial"/>
              </a:rPr>
              <a:t>JupyterLab</a:t>
            </a:r>
            <a:r>
              <a:rPr lang="en-US" sz="2400" dirty="0">
                <a:cs typeface="Arial"/>
              </a:rPr>
              <a:t> or </a:t>
            </a:r>
            <a:r>
              <a:rPr lang="en-US" sz="2400" dirty="0" err="1">
                <a:cs typeface="Arial"/>
              </a:rPr>
              <a:t>Jupyter</a:t>
            </a:r>
            <a:r>
              <a:rPr lang="en-US" sz="2400" dirty="0">
                <a:cs typeface="Arial"/>
              </a:rPr>
              <a:t> Notebook</a:t>
            </a:r>
          </a:p>
          <a:p>
            <a:r>
              <a:rPr lang="en-US" sz="2400" dirty="0">
                <a:cs typeface="Arial"/>
              </a:rPr>
              <a:t>If you want to use a custom environment, you must create a </a:t>
            </a:r>
            <a:r>
              <a:rPr lang="en-US" sz="2400" dirty="0" err="1">
                <a:cs typeface="Arial"/>
              </a:rPr>
              <a:t>Jupyter</a:t>
            </a:r>
            <a:r>
              <a:rPr lang="en-US" sz="2400" dirty="0">
                <a:cs typeface="Arial"/>
              </a:rPr>
              <a:t> Kernel</a:t>
            </a:r>
          </a:p>
          <a:p>
            <a:pPr lvl="1"/>
            <a:r>
              <a:rPr lang="en-US" sz="2000" dirty="0">
                <a:cs typeface="Arial"/>
                <a:hlinkClick r:id="rId2"/>
              </a:rPr>
              <a:t>https://curc.readthedocs.io/en/latest/gateways/jupyterhub.html?#creating-your-own-custom-jupyter-kernel</a:t>
            </a:r>
            <a:r>
              <a:rPr lang="en-US" sz="2000" dirty="0">
                <a:cs typeface="Arial"/>
              </a:rPr>
              <a:t> </a:t>
            </a:r>
          </a:p>
          <a:p>
            <a:pPr lvl="1"/>
            <a:r>
              <a:rPr lang="en-US" sz="2000" dirty="0">
                <a:cs typeface="Arial"/>
              </a:rPr>
              <a:t>Easiest to do with a </a:t>
            </a:r>
            <a:r>
              <a:rPr lang="en-US" sz="2000" dirty="0" err="1">
                <a:cs typeface="Arial"/>
              </a:rPr>
              <a:t>conda</a:t>
            </a:r>
            <a:r>
              <a:rPr lang="en-US" sz="2000" dirty="0">
                <a:cs typeface="Arial"/>
              </a:rPr>
              <a:t> environment</a:t>
            </a:r>
          </a:p>
          <a:p>
            <a:r>
              <a:rPr lang="en-US" sz="2400" dirty="0">
                <a:cs typeface="Arial"/>
              </a:rPr>
              <a:t>One can access a single Alpine GPU via the “Custom” application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EF0124-7152-8D62-EC60-607089FF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776" y="1542404"/>
            <a:ext cx="4959024" cy="4362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0978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sz="5700" dirty="0"/>
              <a:t>Demo: </a:t>
            </a:r>
            <a:r>
              <a:rPr lang="en-US" sz="5700" dirty="0" err="1"/>
              <a:t>Jupyter</a:t>
            </a:r>
            <a:r>
              <a:rPr lang="en-US" sz="5700" dirty="0"/>
              <a:t> Session</a:t>
            </a:r>
          </a:p>
        </p:txBody>
      </p:sp>
    </p:spTree>
    <p:extLst>
      <p:ext uri="{BB962C8B-B14F-4D97-AF65-F5344CB8AC3E}">
        <p14:creationId xmlns:p14="http://schemas.microsoft.com/office/powerpoint/2010/main" val="4282921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3006" y="1825625"/>
            <a:ext cx="5566794" cy="40792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Arial"/>
              </a:rPr>
              <a:t>A remote desktop i.e. an interactive desktop</a:t>
            </a:r>
          </a:p>
          <a:p>
            <a:r>
              <a:rPr lang="en-US" dirty="0">
                <a:cs typeface="Arial"/>
              </a:rPr>
              <a:t>Ran on their own compute nodes (not Alpine or Blanca)</a:t>
            </a:r>
          </a:p>
          <a:p>
            <a:r>
              <a:rPr lang="en-US" dirty="0">
                <a:cs typeface="Arial"/>
              </a:rPr>
              <a:t>All jobs are launched on shared GPUs</a:t>
            </a:r>
          </a:p>
          <a:p>
            <a:pPr lvl="1"/>
            <a:r>
              <a:rPr lang="en-US" u="sng" dirty="0">
                <a:cs typeface="Arial"/>
              </a:rPr>
              <a:t>Not meant for serious GPU workflows!</a:t>
            </a:r>
          </a:p>
          <a:p>
            <a:r>
              <a:rPr lang="en-US" b="1" dirty="0">
                <a:cs typeface="Arial"/>
              </a:rPr>
              <a:t>Very useful for running GUI based software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C61B5-4420-CDEB-1AC7-1D3F5279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78965"/>
            <a:ext cx="5744988" cy="3264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3015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sz="5700" dirty="0"/>
              <a:t>Demo: Core Desktop</a:t>
            </a:r>
          </a:p>
        </p:txBody>
      </p:sp>
    </p:spTree>
    <p:extLst>
      <p:ext uri="{BB962C8B-B14F-4D97-AF65-F5344CB8AC3E}">
        <p14:creationId xmlns:p14="http://schemas.microsoft.com/office/powerpoint/2010/main" val="4223107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20" y="1"/>
            <a:ext cx="10515600" cy="861848"/>
          </a:xfrm>
        </p:spPr>
        <p:txBody>
          <a:bodyPr/>
          <a:lstStyle/>
          <a:p>
            <a:r>
              <a:rPr lang="en-US" dirty="0"/>
              <a:t>RStudio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20" y="1046748"/>
            <a:ext cx="6498021" cy="529099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cs typeface="Arial"/>
              </a:rPr>
              <a:t>Allows you to use RStudio, an Integrated Development Environment (IDE) for R</a:t>
            </a:r>
          </a:p>
          <a:p>
            <a:r>
              <a:rPr lang="en-US" dirty="0">
                <a:cs typeface="Arial"/>
              </a:rPr>
              <a:t>Currently in a Beta phase</a:t>
            </a:r>
          </a:p>
          <a:p>
            <a:r>
              <a:rPr lang="en-US" dirty="0">
                <a:cs typeface="Arial"/>
              </a:rPr>
              <a:t>Ran inside an </a:t>
            </a:r>
            <a:r>
              <a:rPr lang="en-US" dirty="0" err="1">
                <a:cs typeface="Arial"/>
              </a:rPr>
              <a:t>Apptainer</a:t>
            </a:r>
            <a:r>
              <a:rPr lang="en-US" dirty="0">
                <a:cs typeface="Arial"/>
              </a:rPr>
              <a:t> container</a:t>
            </a:r>
          </a:p>
          <a:p>
            <a:pPr lvl="1"/>
            <a:r>
              <a:rPr lang="en-US" dirty="0">
                <a:cs typeface="Arial"/>
              </a:rPr>
              <a:t>Most R libraries are easily installable, but some may fail due to dependency issues.</a:t>
            </a:r>
          </a:p>
          <a:p>
            <a:pPr lvl="1"/>
            <a:r>
              <a:rPr lang="en-US" dirty="0">
                <a:cs typeface="Arial"/>
              </a:rPr>
              <a:t>Documentation for installing dependencies can be found at </a:t>
            </a:r>
            <a:r>
              <a:rPr lang="en-US" dirty="0">
                <a:cs typeface="Arial"/>
                <a:hlinkClick r:id="rId2"/>
              </a:rPr>
              <a:t>https://curc.readthedocs.io/en/latest/gateways/OnDemand.html#installing-dependencies-for-rstudio-currently-available-only-on-alpine</a:t>
            </a:r>
            <a:endParaRPr lang="en-US" dirty="0">
              <a:cs typeface="Arial"/>
            </a:endParaRPr>
          </a:p>
          <a:p>
            <a:pPr lvl="1"/>
            <a:r>
              <a:rPr lang="en-US" b="1" u="sng" dirty="0">
                <a:cs typeface="Arial"/>
              </a:rPr>
              <a:t>First launch </a:t>
            </a:r>
            <a:r>
              <a:rPr lang="en-US" dirty="0">
                <a:cs typeface="Arial"/>
              </a:rPr>
              <a:t>of application can take several minutes (use 4 cores), subsequent launches will be fast!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5CBFC6-120E-FC57-6E36-AAEFFE79C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220" y="600262"/>
            <a:ext cx="4017579" cy="49928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018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0091-5732-A54C-9BAF-B0F38812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0251-118D-9A4A-BA72-225872DF4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969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 dirty="0"/>
          </a:p>
          <a:p>
            <a:r>
              <a:rPr lang="en-US" dirty="0"/>
              <a:t>About Open OnDemand</a:t>
            </a:r>
          </a:p>
          <a:p>
            <a:pPr lvl="1"/>
            <a:r>
              <a:rPr lang="en-US" dirty="0">
                <a:cs typeface="Arial"/>
              </a:rPr>
              <a:t>What is ACCESS-CI?</a:t>
            </a:r>
          </a:p>
          <a:p>
            <a:r>
              <a:rPr lang="en-US" dirty="0">
                <a:cs typeface="Arial"/>
              </a:rPr>
              <a:t>How to log in to Open OnDemand</a:t>
            </a:r>
          </a:p>
          <a:p>
            <a:r>
              <a:rPr lang="en-US" dirty="0">
                <a:cs typeface="Arial"/>
              </a:rPr>
              <a:t>Features of Open OnDemand</a:t>
            </a:r>
          </a:p>
          <a:p>
            <a:pPr lvl="1"/>
            <a:r>
              <a:rPr lang="en-US" dirty="0">
                <a:cs typeface="Arial"/>
              </a:rPr>
              <a:t>Using the Shell</a:t>
            </a:r>
          </a:p>
          <a:p>
            <a:pPr lvl="1"/>
            <a:r>
              <a:rPr lang="en-US" dirty="0">
                <a:cs typeface="Arial"/>
              </a:rPr>
              <a:t>File Transfer</a:t>
            </a:r>
          </a:p>
          <a:p>
            <a:r>
              <a:rPr lang="en-US" dirty="0">
                <a:cs typeface="Arial"/>
              </a:rPr>
              <a:t>Interactive Applications</a:t>
            </a:r>
          </a:p>
          <a:p>
            <a:pPr lvl="1"/>
            <a:r>
              <a:rPr lang="en-US" dirty="0">
                <a:cs typeface="Arial"/>
              </a:rPr>
              <a:t>Demos!</a:t>
            </a:r>
          </a:p>
        </p:txBody>
      </p:sp>
    </p:spTree>
    <p:extLst>
      <p:ext uri="{BB962C8B-B14F-4D97-AF65-F5344CB8AC3E}">
        <p14:creationId xmlns:p14="http://schemas.microsoft.com/office/powerpoint/2010/main" val="7085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RStudio</a:t>
            </a:r>
          </a:p>
        </p:txBody>
      </p:sp>
    </p:spTree>
    <p:extLst>
      <p:ext uri="{BB962C8B-B14F-4D97-AF65-F5344CB8AC3E}">
        <p14:creationId xmlns:p14="http://schemas.microsoft.com/office/powerpoint/2010/main" val="570949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339" y="1825625"/>
            <a:ext cx="5654180" cy="4079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Launches a MATLAB GUI using Core Desktop</a:t>
            </a:r>
          </a:p>
          <a:p>
            <a:pPr lvl="1"/>
            <a:r>
              <a:rPr lang="en-US" dirty="0">
                <a:cs typeface="Arial"/>
              </a:rPr>
              <a:t>Same setup as Core Desktop</a:t>
            </a:r>
          </a:p>
          <a:p>
            <a:r>
              <a:rPr lang="en-US" u="sng" dirty="0">
                <a:cs typeface="Arial"/>
              </a:rPr>
              <a:t>Not meant for serious workflows!</a:t>
            </a:r>
          </a:p>
          <a:p>
            <a:r>
              <a:rPr lang="en-US" dirty="0">
                <a:cs typeface="Arial"/>
              </a:rPr>
              <a:t>Several MATLAB versions are available </a:t>
            </a:r>
          </a:p>
          <a:p>
            <a:pPr lvl="1"/>
            <a:r>
              <a:rPr lang="en-US" dirty="0">
                <a:cs typeface="Arial"/>
              </a:rPr>
              <a:t>Using the default R2021b can improve load times (locally installed)</a:t>
            </a:r>
          </a:p>
          <a:p>
            <a:pPr lvl="1"/>
            <a:endParaRPr lang="en-US" dirty="0"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1CDE39-004F-2390-9147-31A34C6D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274" y="1027906"/>
            <a:ext cx="5039196" cy="4559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5175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MATLAB</a:t>
            </a:r>
          </a:p>
        </p:txBody>
      </p:sp>
    </p:spTree>
    <p:extLst>
      <p:ext uri="{BB962C8B-B14F-4D97-AF65-F5344CB8AC3E}">
        <p14:creationId xmlns:p14="http://schemas.microsoft.com/office/powerpoint/2010/main" val="1594295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Code-Server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339" y="1825625"/>
            <a:ext cx="5654180" cy="4079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Launches Visual Studio (VS) Code in your browser</a:t>
            </a:r>
          </a:p>
          <a:p>
            <a:pPr lvl="1"/>
            <a:r>
              <a:rPr lang="en-US" dirty="0">
                <a:cs typeface="Arial"/>
              </a:rPr>
              <a:t>Uses the software Code-Server</a:t>
            </a:r>
          </a:p>
          <a:p>
            <a:pPr lvl="2"/>
            <a:r>
              <a:rPr lang="en-US" dirty="0">
                <a:cs typeface="Arial"/>
              </a:rPr>
              <a:t>Contains a majority of standard VS Code functionality</a:t>
            </a:r>
          </a:p>
          <a:p>
            <a:r>
              <a:rPr lang="en-US" dirty="0">
                <a:cs typeface="Arial"/>
              </a:rPr>
              <a:t>Downloading extensions may have to be done differently</a:t>
            </a:r>
          </a:p>
          <a:p>
            <a:pPr lvl="1"/>
            <a:r>
              <a:rPr lang="en-US" dirty="0">
                <a:cs typeface="Arial"/>
                <a:hlinkClick r:id="rId2"/>
              </a:rPr>
              <a:t>https://curc.readthedocs.io/en/latest/gateways/OnDemand.html#installing-vs-code-server-extensions</a:t>
            </a:r>
            <a:r>
              <a:rPr lang="en-US" dirty="0">
                <a:cs typeface="Arial"/>
              </a:rPr>
              <a:t> 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5FC5E30-2F7B-18A0-17F3-1B25AFE0A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932" y="270934"/>
            <a:ext cx="4305729" cy="576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32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VS Code-Server</a:t>
            </a:r>
          </a:p>
        </p:txBody>
      </p:sp>
    </p:spTree>
    <p:extLst>
      <p:ext uri="{BB962C8B-B14F-4D97-AF65-F5344CB8AC3E}">
        <p14:creationId xmlns:p14="http://schemas.microsoft.com/office/powerpoint/2010/main" val="896163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070C-2D20-3027-7FE7-B0906E82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E0686-96EB-B84F-1D86-D5929E1A9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Open OnDemand is an NSF-funded open-source HPC portal based on the Ohio Supercomputing Center's original OnDemand portal</a:t>
            </a:r>
          </a:p>
          <a:p>
            <a:r>
              <a:rPr lang="en-US" dirty="0">
                <a:ea typeface="+mn-lt"/>
                <a:cs typeface="+mn-lt"/>
              </a:rPr>
              <a:t>Enables web access to HPC resources, including:</a:t>
            </a:r>
            <a:endParaRPr lang="en-US" dirty="0">
              <a:cs typeface="Arial" panose="020B0604020202020204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Easy file management</a:t>
            </a:r>
            <a:endParaRPr lang="en-US" dirty="0">
              <a:cs typeface="Arial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Command-line shell access</a:t>
            </a:r>
            <a:endParaRPr lang="en-US" dirty="0">
              <a:cs typeface="Arial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Job management and monitoring across different batch servers and resource managers</a:t>
            </a:r>
            <a:endParaRPr lang="en-US" dirty="0">
              <a:cs typeface="Arial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Graphical desktop environments and desktop applications</a:t>
            </a:r>
            <a:endParaRPr lang="en-US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726B3-1C1F-D2EF-4C7A-D643D2C3F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713" y="560164"/>
            <a:ext cx="2624138" cy="6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070C-2D20-3027-7FE7-B0906E829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Open OnDemand (at CURC)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E0686-96EB-B84F-1D86-D5929E1A9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Arial"/>
              </a:rPr>
              <a:t>Open OnDemand provides a browser-based interface to interact with Alpine and Blanca!</a:t>
            </a:r>
          </a:p>
          <a:p>
            <a:r>
              <a:rPr lang="en-US" dirty="0">
                <a:cs typeface="Arial"/>
              </a:rPr>
              <a:t>All CURC users can access Open OnDemand</a:t>
            </a:r>
          </a:p>
          <a:p>
            <a:pPr lvl="1"/>
            <a:r>
              <a:rPr lang="en-US" dirty="0">
                <a:cs typeface="Arial"/>
              </a:rPr>
              <a:t>CU Users: </a:t>
            </a:r>
            <a:r>
              <a:rPr lang="en-US" dirty="0">
                <a:cs typeface="Arial"/>
                <a:hlinkClick r:id="rId3"/>
              </a:rPr>
              <a:t>https://ondemand.rc.colorado.edu/</a:t>
            </a:r>
            <a:r>
              <a:rPr lang="en-US" dirty="0">
                <a:cs typeface="Arial"/>
              </a:rPr>
              <a:t> </a:t>
            </a:r>
          </a:p>
          <a:p>
            <a:pPr lvl="1"/>
            <a:r>
              <a:rPr lang="en-US" dirty="0">
                <a:cs typeface="Arial"/>
              </a:rPr>
              <a:t>CSU, AMC, RMACC users: </a:t>
            </a:r>
            <a:r>
              <a:rPr lang="en-US" dirty="0">
                <a:cs typeface="Arial"/>
                <a:hlinkClick r:id="rId4"/>
              </a:rPr>
              <a:t>https://ondemand-rmacc.rc.colorado.edu</a:t>
            </a:r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Notable Features:</a:t>
            </a:r>
          </a:p>
          <a:p>
            <a:pPr lvl="1"/>
            <a:r>
              <a:rPr lang="en-US" dirty="0">
                <a:cs typeface="Arial"/>
              </a:rPr>
              <a:t>SSH-free terminal access</a:t>
            </a:r>
          </a:p>
          <a:p>
            <a:pPr lvl="1"/>
            <a:r>
              <a:rPr lang="en-US" dirty="0">
                <a:cs typeface="Arial"/>
              </a:rPr>
              <a:t>Remote desktop</a:t>
            </a:r>
          </a:p>
          <a:p>
            <a:pPr lvl="1"/>
            <a:r>
              <a:rPr lang="en-US" dirty="0" err="1">
                <a:cs typeface="Arial"/>
              </a:rPr>
              <a:t>Jupyter</a:t>
            </a:r>
            <a:r>
              <a:rPr lang="en-US" dirty="0">
                <a:cs typeface="Arial"/>
              </a:rPr>
              <a:t> Notebooks</a:t>
            </a:r>
          </a:p>
          <a:p>
            <a:pPr lvl="1"/>
            <a:r>
              <a:rPr lang="en-US" dirty="0">
                <a:cs typeface="Arial"/>
              </a:rPr>
              <a:t>RStudio</a:t>
            </a:r>
          </a:p>
          <a:p>
            <a:pPr lvl="1"/>
            <a:r>
              <a:rPr lang="en-US" dirty="0">
                <a:cs typeface="Arial"/>
              </a:rPr>
              <a:t>MATLAB 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726B3-1C1F-D2EF-4C7A-D643D2C3F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607" y="618887"/>
            <a:ext cx="2624138" cy="6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04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6827-9206-ACEB-9C93-8507AC28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ACCESS-CI (RMACC Users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5CEA-5129-ADCC-D85D-22008BA4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3000" dirty="0"/>
              <a:t>ACCESS-CI provides:</a:t>
            </a:r>
          </a:p>
          <a:p>
            <a:pPr lvl="1"/>
            <a:r>
              <a:rPr lang="en-US" sz="2600" dirty="0"/>
              <a:t>Allocations</a:t>
            </a:r>
          </a:p>
          <a:p>
            <a:pPr lvl="1"/>
            <a:r>
              <a:rPr lang="en-US" sz="2600" dirty="0"/>
              <a:t>Support</a:t>
            </a:r>
          </a:p>
          <a:p>
            <a:pPr lvl="1"/>
            <a:r>
              <a:rPr lang="en-US" sz="2600" dirty="0"/>
              <a:t>Operations </a:t>
            </a:r>
          </a:p>
          <a:p>
            <a:pPr lvl="1"/>
            <a:r>
              <a:rPr lang="en-US" sz="2600" dirty="0"/>
              <a:t>Metrics</a:t>
            </a:r>
          </a:p>
          <a:p>
            <a:r>
              <a:rPr lang="en-US" sz="3000" dirty="0"/>
              <a:t>Supports CURC by managing RMACC users</a:t>
            </a:r>
          </a:p>
          <a:p>
            <a:r>
              <a:rPr lang="en-US" sz="2600" dirty="0"/>
              <a:t>Get an ACCESS-CI Account: </a:t>
            </a:r>
            <a:r>
              <a:rPr lang="en-US" sz="2600" dirty="0">
                <a:hlinkClick r:id="rId3"/>
              </a:rPr>
              <a:t>https://identity.access-ci.org/new-user.html</a:t>
            </a:r>
            <a:r>
              <a:rPr lang="en-US" sz="2600" dirty="0"/>
              <a:t> </a:t>
            </a:r>
          </a:p>
          <a:p>
            <a:pPr lvl="1"/>
            <a:endParaRPr lang="en-US" sz="26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1F64B2A-9EC3-AE23-1C79-7C7D482C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431542"/>
            <a:ext cx="5181600" cy="1994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404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6827-9206-ACEB-9C93-8507AC28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ACCESS-CI (RMACC Users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5CEA-5129-ADCC-D85D-22008BA4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3000" dirty="0"/>
              <a:t>Once you have an ACCESS-CI Account, reach out to us with the following information: </a:t>
            </a:r>
          </a:p>
          <a:p>
            <a:pPr lvl="1"/>
            <a:r>
              <a:rPr lang="en-US" sz="2200" dirty="0"/>
              <a:t>Your ACCESS-CI username</a:t>
            </a:r>
          </a:p>
          <a:p>
            <a:pPr lvl="1"/>
            <a:r>
              <a:rPr lang="en-US" sz="2200" dirty="0"/>
              <a:t>Your institutional affiliation</a:t>
            </a:r>
          </a:p>
          <a:p>
            <a:pPr lvl="1"/>
            <a:r>
              <a:rPr lang="en-US" sz="2200" dirty="0"/>
              <a:t>Your role </a:t>
            </a:r>
          </a:p>
          <a:p>
            <a:pPr lvl="1"/>
            <a:r>
              <a:rPr lang="en-US" sz="2200" dirty="0"/>
              <a:t>Your department</a:t>
            </a:r>
          </a:p>
          <a:p>
            <a:pPr lvl="1"/>
            <a:r>
              <a:rPr lang="en-US" sz="2200" dirty="0"/>
              <a:t>Your first and last name</a:t>
            </a:r>
          </a:p>
          <a:p>
            <a:pPr lvl="1"/>
            <a:r>
              <a:rPr lang="en-US" sz="2200" dirty="0"/>
              <a:t>Your preferred email address</a:t>
            </a:r>
          </a:p>
          <a:p>
            <a:r>
              <a:rPr lang="en-US" sz="3000" dirty="0"/>
              <a:t>We will provision you an account!</a:t>
            </a:r>
          </a:p>
          <a:p>
            <a:pPr lvl="1"/>
            <a:endParaRPr lang="en-US" sz="26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1F64B2A-9EC3-AE23-1C79-7C7D482C5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67782"/>
            <a:ext cx="5181600" cy="1994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9681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Logging in to Open OnDemand</a:t>
            </a:r>
          </a:p>
        </p:txBody>
      </p:sp>
    </p:spTree>
    <p:extLst>
      <p:ext uri="{BB962C8B-B14F-4D97-AF65-F5344CB8AC3E}">
        <p14:creationId xmlns:p14="http://schemas.microsoft.com/office/powerpoint/2010/main" val="39151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3FDD839-84AA-7560-B15E-AC7D5375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Logging In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736D21-EB3F-99CA-9B66-B4A912986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66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CU Boulder: </a:t>
            </a:r>
            <a:r>
              <a:rPr lang="en-US" dirty="0">
                <a:hlinkClick r:id="rId2"/>
              </a:rPr>
              <a:t>https://ondemand.rc.colorado.edu/</a:t>
            </a:r>
            <a:endParaRPr lang="en-US" dirty="0"/>
          </a:p>
          <a:p>
            <a:r>
              <a:rPr lang="en-US" dirty="0">
                <a:cs typeface="Arial"/>
              </a:rPr>
              <a:t>RMACC: </a:t>
            </a:r>
            <a:r>
              <a:rPr lang="en-US" dirty="0">
                <a:cs typeface="Arial"/>
                <a:hlinkClick r:id="rId3"/>
              </a:rPr>
              <a:t>https://ondemand-rmacc.rc.colorado.edu</a:t>
            </a:r>
            <a:r>
              <a:rPr lang="en-US" dirty="0">
                <a:cs typeface="Arial"/>
              </a:rPr>
              <a:t> </a:t>
            </a:r>
            <a:endParaRPr lang="en-US" dirty="0"/>
          </a:p>
          <a:p>
            <a:pPr lvl="1"/>
            <a:r>
              <a:rPr lang="en-US" dirty="0">
                <a:cs typeface="Arial"/>
              </a:rPr>
              <a:t>You will be re-directed to the </a:t>
            </a:r>
            <a:r>
              <a:rPr lang="en-US" dirty="0" err="1">
                <a:cs typeface="Arial"/>
              </a:rPr>
              <a:t>CILogon</a:t>
            </a:r>
            <a:r>
              <a:rPr lang="en-US" dirty="0">
                <a:cs typeface="Arial"/>
              </a:rPr>
              <a:t> sign-in page:</a:t>
            </a: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90746F5-08AC-A628-46AC-FCFD18F7E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066" y="3263709"/>
            <a:ext cx="7553867" cy="27521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6005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RC_wide" id="{7961C4E4-B50E-A44A-BFCF-4F23BEDC646B}" vid="{33C72D18-F0BF-7748-95B3-476F86C80B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7" ma:contentTypeDescription="Create a new document." ma:contentTypeScope="" ma:versionID="50749f90ae4eae1d278f67091c14627e">
  <xsd:schema xmlns:xsd="http://www.w3.org/2001/XMLSchema" xmlns:xs="http://www.w3.org/2001/XMLSchema" xmlns:p="http://schemas.microsoft.com/office/2006/metadata/properties" xmlns:ns2="7e49f7d3-8802-46ca-9604-495ce27f67f4" xmlns:ns3="a1519f9a-9d6a-41c1-afc9-552e4069f82f" targetNamespace="http://schemas.microsoft.com/office/2006/metadata/properties" ma:root="true" ma:fieldsID="4c1e1707a2d65fc0da83c6baef1e95c1" ns2:_="" ns3:_="">
    <xsd:import namespace="7e49f7d3-8802-46ca-9604-495ce27f67f4"/>
    <xsd:import namespace="a1519f9a-9d6a-41c1-afc9-552e4069f8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1519f9a-9d6a-41c1-afc9-552e4069f82f">
      <UserInfo>
        <DisplayName>Layla Freeborn</DisplayName>
        <AccountId>67</AccountId>
        <AccountType/>
      </UserInfo>
      <UserInfo>
        <DisplayName>Andrew Monaghan</DisplayName>
        <AccountId>21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C3A87B-3729-413F-9291-91BAE8A66B0D}">
  <ds:schemaRefs>
    <ds:schemaRef ds:uri="7e49f7d3-8802-46ca-9604-495ce27f67f4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35CE14C-17A1-4E78-B1A8-4C1D8EE0A4B6}">
  <ds:schemaRefs>
    <ds:schemaRef ds:uri="a1519f9a-9d6a-41c1-afc9-552e4069f82f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F052062-606F-43D5-8855-61E130C876A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</TotalTime>
  <Words>1192</Words>
  <Application>Microsoft Macintosh PowerPoint</Application>
  <PresentationFormat>Widescreen</PresentationFormat>
  <Paragraphs>191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Arial Black</vt:lpstr>
      <vt:lpstr>Calibri</vt:lpstr>
      <vt:lpstr>Office Theme</vt:lpstr>
      <vt:lpstr>Alpine in your Browser with Open OnDemand</vt:lpstr>
      <vt:lpstr>Alpine in your Browser with Open OnDemand</vt:lpstr>
      <vt:lpstr>Agenda</vt:lpstr>
      <vt:lpstr>Open OnDemand</vt:lpstr>
      <vt:lpstr>Open OnDemand (at CURC)</vt:lpstr>
      <vt:lpstr>ACCESS-CI (RMACC Users Only)</vt:lpstr>
      <vt:lpstr>ACCESS-CI (RMACC Users Only)</vt:lpstr>
      <vt:lpstr>Logging in to Open OnDemand</vt:lpstr>
      <vt:lpstr>Logging In</vt:lpstr>
      <vt:lpstr>Logging In (RMACC Users Only)</vt:lpstr>
      <vt:lpstr>Logging In (cont.)</vt:lpstr>
      <vt:lpstr>Logging In</vt:lpstr>
      <vt:lpstr>Demo: Logging in to Open OnDemand</vt:lpstr>
      <vt:lpstr>Features of Open OnDemand</vt:lpstr>
      <vt:lpstr>OnDemand Home Page</vt:lpstr>
      <vt:lpstr>Files</vt:lpstr>
      <vt:lpstr>Files Management</vt:lpstr>
      <vt:lpstr>Demo: File Transfer</vt:lpstr>
      <vt:lpstr>Clusters</vt:lpstr>
      <vt:lpstr>Terminal</vt:lpstr>
      <vt:lpstr>Interactive Applications</vt:lpstr>
      <vt:lpstr>Interactive Apps</vt:lpstr>
      <vt:lpstr>Interactive Apps (cont.)</vt:lpstr>
      <vt:lpstr>Custom Application Inputs</vt:lpstr>
      <vt:lpstr>Jupyter Sessions</vt:lpstr>
      <vt:lpstr>Demo: Jupyter Session</vt:lpstr>
      <vt:lpstr>Core Desktop</vt:lpstr>
      <vt:lpstr>Demo: Core Desktop</vt:lpstr>
      <vt:lpstr>RStudio Server</vt:lpstr>
      <vt:lpstr>Demo: RStudio</vt:lpstr>
      <vt:lpstr>MATLAB</vt:lpstr>
      <vt:lpstr>Demo: MATLAB</vt:lpstr>
      <vt:lpstr>VS Code-Server</vt:lpstr>
      <vt:lpstr>Demo: VS Code-Server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Educational Offerings</dc:title>
  <dc:creator>Microsoft Office User</dc:creator>
  <cp:lastModifiedBy>Brandon Reyes</cp:lastModifiedBy>
  <cp:revision>26</cp:revision>
  <dcterms:created xsi:type="dcterms:W3CDTF">2021-09-10T22:09:47Z</dcterms:created>
  <dcterms:modified xsi:type="dcterms:W3CDTF">2024-01-31T18:35:47Z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